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3" r:id="rId2"/>
    <p:sldId id="282" r:id="rId3"/>
    <p:sldId id="312" r:id="rId4"/>
    <p:sldId id="313" r:id="rId5"/>
    <p:sldId id="314" r:id="rId6"/>
    <p:sldId id="315" r:id="rId7"/>
    <p:sldId id="317" r:id="rId8"/>
    <p:sldId id="316" r:id="rId9"/>
    <p:sldId id="318" r:id="rId10"/>
    <p:sldId id="319" r:id="rId11"/>
    <p:sldId id="320" r:id="rId12"/>
    <p:sldId id="321" r:id="rId13"/>
    <p:sldId id="322" r:id="rId14"/>
    <p:sldId id="323" r:id="rId15"/>
    <p:sldId id="304" r:id="rId16"/>
    <p:sldId id="305" r:id="rId17"/>
    <p:sldId id="309" r:id="rId18"/>
    <p:sldId id="311" r:id="rId1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89EC-7A7B-544D-A5D5-F717D2D08F44}" type="datetimeFigureOut">
              <a:rPr lang="es-ES_tradnl" smtClean="0"/>
              <a:t>30/06/2020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5E82-0A68-D34D-A45A-B9275003903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59357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89EC-7A7B-544D-A5D5-F717D2D08F44}" type="datetimeFigureOut">
              <a:rPr lang="es-ES_tradnl" smtClean="0"/>
              <a:t>30/06/2020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5E82-0A68-D34D-A45A-B9275003903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11974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89EC-7A7B-544D-A5D5-F717D2D08F44}" type="datetimeFigureOut">
              <a:rPr lang="es-ES_tradnl" smtClean="0"/>
              <a:t>30/06/2020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5E82-0A68-D34D-A45A-B9275003903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43481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80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48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7176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89EC-7A7B-544D-A5D5-F717D2D08F44}" type="datetimeFigureOut">
              <a:rPr lang="es-ES_tradnl" smtClean="0"/>
              <a:t>30/06/2020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5E82-0A68-D34D-A45A-B9275003903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160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89EC-7A7B-544D-A5D5-F717D2D08F44}" type="datetimeFigureOut">
              <a:rPr lang="es-ES_tradnl" smtClean="0"/>
              <a:t>30/06/2020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5E82-0A68-D34D-A45A-B9275003903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09032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89EC-7A7B-544D-A5D5-F717D2D08F44}" type="datetimeFigureOut">
              <a:rPr lang="es-ES_tradnl" smtClean="0"/>
              <a:t>30/06/2020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5E82-0A68-D34D-A45A-B9275003903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40437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89EC-7A7B-544D-A5D5-F717D2D08F44}" type="datetimeFigureOut">
              <a:rPr lang="es-ES_tradnl" smtClean="0"/>
              <a:t>30/06/2020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5E82-0A68-D34D-A45A-B9275003903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3198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89EC-7A7B-544D-A5D5-F717D2D08F44}" type="datetimeFigureOut">
              <a:rPr lang="es-ES_tradnl" smtClean="0"/>
              <a:t>30/06/2020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5E82-0A68-D34D-A45A-B9275003903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09460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89EC-7A7B-544D-A5D5-F717D2D08F44}" type="datetimeFigureOut">
              <a:rPr lang="es-ES_tradnl" smtClean="0"/>
              <a:t>30/06/2020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5E82-0A68-D34D-A45A-B9275003903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9067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89EC-7A7B-544D-A5D5-F717D2D08F44}" type="datetimeFigureOut">
              <a:rPr lang="es-ES_tradnl" smtClean="0"/>
              <a:t>30/06/2020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5E82-0A68-D34D-A45A-B9275003903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47183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89EC-7A7B-544D-A5D5-F717D2D08F44}" type="datetimeFigureOut">
              <a:rPr lang="es-ES_tradnl" smtClean="0"/>
              <a:t>30/06/2020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5E82-0A68-D34D-A45A-B9275003903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52365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989EC-7A7B-544D-A5D5-F717D2D08F44}" type="datetimeFigureOut">
              <a:rPr lang="es-ES_tradnl" smtClean="0"/>
              <a:t>30/06/2020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65E82-0A68-D34D-A45A-B9275003903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638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76158" y="1770973"/>
            <a:ext cx="985411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3.Presentación del estado de los proyectos, los saldos disponibles por fuente de financiación y indicadores de control de caja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9886DAA-FFD7-4F1C-BC97-DAF392367392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88A19DD-777E-4937-8E8E-603790C9CB62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3948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291824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Contratado en ejecución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C385BF-0C75-44D9-BF48-C47BACD6FA84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  <a:endParaRPr kumimoji="0" lang="es-CO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1322362" y="5697381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20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26 de junio de 2020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6E38EDC-2B44-4511-8364-DB2FEDDCF8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1837" y="999710"/>
            <a:ext cx="9699577" cy="4676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880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291824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Terminado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C385BF-0C75-44D9-BF48-C47BACD6FA84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  <a:endParaRPr kumimoji="0" lang="es-CO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1322362" y="5697381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9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26 de junio de 2020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BC1D064-7C06-4A92-B6A3-2A074AFFD1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362" y="1035656"/>
            <a:ext cx="10169009" cy="45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603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22362" y="688186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Cerrado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C385BF-0C75-44D9-BF48-C47BACD6FA84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  <a:endParaRPr kumimoji="0" lang="es-CO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AC88E47-5806-4C7D-B7C4-FFF7AF6511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762" y="1491002"/>
            <a:ext cx="9870279" cy="3279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868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01896" y="536227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Cerrado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C385BF-0C75-44D9-BF48-C47BACD6FA84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  <a:endParaRPr kumimoji="0" lang="es-CO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1322362" y="5697381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11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26 de junio de 2020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B254544-AB81-4036-A385-1A73772A41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728" y="1530588"/>
            <a:ext cx="9870279" cy="3365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902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01896" y="536227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Gestión Cumplimiento de Requisitos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C385BF-0C75-44D9-BF48-C47BACD6FA84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  <a:endParaRPr kumimoji="0" lang="es-CO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829C91A-2334-4357-B9F5-9BB855828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728" y="1432108"/>
            <a:ext cx="9870279" cy="398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678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69708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Saldos OCAD Departamental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754967" y="4894915"/>
            <a:ext cx="39162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*Rendimientos financieros 30 abril 2020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*Información general al 25 junio 2020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224EB97-1591-4B99-9039-E2F31EDC249F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A8417E9-3AA8-460C-A6E6-174157B84D01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8264F60-C41B-4E74-9E46-DB780720AE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5888" y="2041761"/>
            <a:ext cx="6663506" cy="2767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222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316" y="467324"/>
            <a:ext cx="119513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Saldos disponibles </a:t>
            </a:r>
            <a:r>
              <a:rPr kumimoji="0" lang="es-CO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municipios adheridos </a:t>
            </a:r>
            <a:endParaRPr kumimoji="0" lang="es-E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al OCAD Departamental</a:t>
            </a:r>
            <a:endParaRPr kumimoji="0" lang="es-CO" altLang="es-CO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091C50A-2890-4B10-B688-B6806DE501E8}"/>
              </a:ext>
            </a:extLst>
          </p:cNvPr>
          <p:cNvSpPr txBox="1"/>
          <p:nvPr/>
        </p:nvSpPr>
        <p:spPr>
          <a:xfrm>
            <a:off x="2754967" y="5648893"/>
            <a:ext cx="39162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*Información general al 25 junio 2020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BC6A34B-CACC-4BD0-89F2-E44AA29BCFB7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254115D-EF0D-46E7-A6B1-C61B48F2F665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C05BF4D-172D-4AFF-A1E7-4B37C10854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1249" y="1966590"/>
            <a:ext cx="6773243" cy="3682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887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841464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Indicadores Control de Caja – OCAD </a:t>
            </a:r>
            <a:endParaRPr kumimoji="0" lang="es-CO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72636F7-89FF-4177-8B9E-AD41F38D7251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61E38B2-A934-486D-BF99-6781A565B0A1}"/>
              </a:ext>
            </a:extLst>
          </p:cNvPr>
          <p:cNvSpPr/>
          <p:nvPr/>
        </p:nvSpPr>
        <p:spPr>
          <a:xfrm>
            <a:off x="-2133" y="-3327"/>
            <a:ext cx="269419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58B0EC74-349C-4FE4-89DD-CC462DF5A8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450" y="1904480"/>
            <a:ext cx="10784759" cy="244470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254E1548-35F6-469B-8AA4-37E5FC883D70}"/>
              </a:ext>
            </a:extLst>
          </p:cNvPr>
          <p:cNvSpPr txBox="1"/>
          <p:nvPr/>
        </p:nvSpPr>
        <p:spPr>
          <a:xfrm>
            <a:off x="912449" y="4349188"/>
            <a:ext cx="61377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*Información general al 25 junio 2020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*Incluyen los rendimientos financieros generados en la cuenta maestra de asignaciones directas </a:t>
            </a:r>
          </a:p>
        </p:txBody>
      </p:sp>
    </p:spTree>
    <p:extLst>
      <p:ext uri="{BB962C8B-B14F-4D97-AF65-F5344CB8AC3E}">
        <p14:creationId xmlns:p14="http://schemas.microsoft.com/office/powerpoint/2010/main" val="6790382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12763" y="428213"/>
            <a:ext cx="107664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Distribución por sector Sistema General de Regalías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 </a:t>
            </a:r>
            <a:endParaRPr kumimoji="0" lang="es-CO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72636F7-89FF-4177-8B9E-AD41F38D7251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9700C0F-D4D6-4331-980B-E488E0022BC8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50F57E7-CD0F-4C7B-AFB5-5929486178D7}"/>
              </a:ext>
            </a:extLst>
          </p:cNvPr>
          <p:cNvSpPr txBox="1"/>
          <p:nvPr/>
        </p:nvSpPr>
        <p:spPr>
          <a:xfrm>
            <a:off x="1236483" y="5630611"/>
            <a:ext cx="39162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*Fuente: Sicodis.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*Cifras en millones de pesos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1BEE2CF-8F1C-45AE-A5B0-34275EAAFE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771" y="1199629"/>
            <a:ext cx="10260457" cy="4401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54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69708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Estado de los proyectos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C385BF-0C75-44D9-BF48-C47BACD6FA84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1DE7445-2E7D-48A7-8E9E-8CF06DCDA180}"/>
              </a:ext>
            </a:extLst>
          </p:cNvPr>
          <p:cNvSpPr txBox="1"/>
          <p:nvPr/>
        </p:nvSpPr>
        <p:spPr>
          <a:xfrm>
            <a:off x="2743200" y="5715275"/>
            <a:ext cx="3080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*Plataforma SUIFP-SGR Departamental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26 de junio de 2020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E604BAC-63FA-4B5F-B1E0-26D768C8F8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1654958"/>
            <a:ext cx="6736664" cy="381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22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32709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Formulado para registrar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C385BF-0C75-44D9-BF48-C47BACD6FA84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14CBF21-BEF3-4E6A-BF16-7E0EEB699E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3396" y="1215681"/>
            <a:ext cx="8839966" cy="4419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455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32709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Formulado para registrar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C385BF-0C75-44D9-BF48-C47BACD6FA84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1983545" y="5616310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18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26 de junio de 2020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C40261A-877C-45F0-A7D5-9D0C7207D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3545" y="1143088"/>
            <a:ext cx="8583912" cy="436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565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32709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Devuelto a la MGA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C385BF-0C75-44D9-BF48-C47BACD6FA84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  <a:endParaRPr kumimoji="0" lang="es-CO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1983545" y="5458180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9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26 de junio de 2020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0CFD747-760D-4641-9B50-5819D80A8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5795" y="1190610"/>
            <a:ext cx="8443692" cy="4267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457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32709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Pendiente de ajuste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C385BF-0C75-44D9-BF48-C47BACD6FA84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  <a:endParaRPr kumimoji="0" lang="es-CO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1983544" y="2326046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26 de junio de 2020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0EB74001-5F5C-4E53-A363-6D40149BEB8D}"/>
              </a:ext>
            </a:extLst>
          </p:cNvPr>
          <p:cNvSpPr/>
          <p:nvPr/>
        </p:nvSpPr>
        <p:spPr>
          <a:xfrm>
            <a:off x="1150585" y="3498841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Ajuste aprobado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9E8FCF1-E66E-491C-A136-0B1DAD65AC4F}"/>
              </a:ext>
            </a:extLst>
          </p:cNvPr>
          <p:cNvSpPr txBox="1"/>
          <p:nvPr/>
        </p:nvSpPr>
        <p:spPr>
          <a:xfrm>
            <a:off x="1994362" y="5425961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26 de junio de 2020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DB69E60-5C4D-43C2-9E5E-54718E0F52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4602" y="1161609"/>
            <a:ext cx="8894835" cy="116443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87C874F-C3D4-403A-B524-CF1C9E52E2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4362" y="4361101"/>
            <a:ext cx="8870449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006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291824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En proceso de contratación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C385BF-0C75-44D9-BF48-C47BACD6FA84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  <a:endParaRPr kumimoji="0" lang="es-CO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2405575" y="5565315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9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26 de junio de 2020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D35D4FC-31F8-42DB-B921-4ADD49689F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5575" y="1096907"/>
            <a:ext cx="7815749" cy="4371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156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32709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Desaprobado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C385BF-0C75-44D9-BF48-C47BACD6FA84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  <a:endParaRPr kumimoji="0" lang="es-CO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1983543" y="2125991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26 de junio de 2020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0EB74001-5F5C-4E53-A363-6D40149BEB8D}"/>
              </a:ext>
            </a:extLst>
          </p:cNvPr>
          <p:cNvSpPr/>
          <p:nvPr/>
        </p:nvSpPr>
        <p:spPr>
          <a:xfrm>
            <a:off x="1150585" y="3498841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Contratado sin acta de inicio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9E8FCF1-E66E-491C-A136-0B1DAD65AC4F}"/>
              </a:ext>
            </a:extLst>
          </p:cNvPr>
          <p:cNvSpPr txBox="1"/>
          <p:nvPr/>
        </p:nvSpPr>
        <p:spPr>
          <a:xfrm>
            <a:off x="1983542" y="5425961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26 de junio de 2020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22115E5-D7C6-4249-B72A-DB29DC0225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7559" y="1064188"/>
            <a:ext cx="8882642" cy="98763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969CF9E-F29E-45D8-9F71-E5BD24F71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1945" y="4206727"/>
            <a:ext cx="8858256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420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291824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Contratado en ejecución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C385BF-0C75-44D9-BF48-C47BACD6FA84}"/>
              </a:ext>
            </a:extLst>
          </p:cNvPr>
          <p:cNvSpPr txBox="1"/>
          <p:nvPr/>
        </p:nvSpPr>
        <p:spPr>
          <a:xfrm>
            <a:off x="380138" y="6429786"/>
            <a:ext cx="1064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0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30/06/2020</a:t>
            </a:r>
            <a:endParaRPr kumimoji="0" lang="es-CO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C67BA47-03E3-4504-952D-AAC91071CA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3485" y="999710"/>
            <a:ext cx="10071465" cy="4541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661304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299</Words>
  <Application>Microsoft Office PowerPoint</Application>
  <PresentationFormat>Panorámica</PresentationFormat>
  <Paragraphs>69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Daniela Duque G</dc:creator>
  <cp:lastModifiedBy>Daniela Duque G</cp:lastModifiedBy>
  <cp:revision>2</cp:revision>
  <dcterms:created xsi:type="dcterms:W3CDTF">2020-06-30T03:16:41Z</dcterms:created>
  <dcterms:modified xsi:type="dcterms:W3CDTF">2020-06-30T17:01:19Z</dcterms:modified>
</cp:coreProperties>
</file>